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78" r:id="rId5"/>
    <p:sldId id="272" r:id="rId6"/>
    <p:sldId id="271" r:id="rId7"/>
    <p:sldId id="273" r:id="rId8"/>
    <p:sldId id="274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10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609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4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996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706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69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0348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7897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0204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823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7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852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510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962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8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770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96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72A193-D974-4890-BCF6-7BDA5AA783D7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919969-49B9-40AE-8C3B-763BC9DD6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10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990600"/>
            <a:ext cx="8247831" cy="3795713"/>
          </a:xfrm>
        </p:spPr>
        <p:txBody>
          <a:bodyPr>
            <a:normAutofit/>
          </a:bodyPr>
          <a:lstStyle/>
          <a:p>
            <a:r>
              <a:rPr lang="ru-RU" sz="6000" b="1" dirty="0"/>
              <a:t>Технология </a:t>
            </a:r>
            <a:r>
              <a:rPr lang="ru-RU" sz="6000" b="1" dirty="0" err="1"/>
              <a:t>деятельностного</a:t>
            </a:r>
            <a:r>
              <a:rPr lang="ru-RU" sz="6000" b="1" dirty="0"/>
              <a:t> метода обучения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692696"/>
            <a:ext cx="3792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МБОУ Школа № 51 г.о.Самара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5578" y="4365104"/>
            <a:ext cx="360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классов: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Лимонова О.А.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5805264"/>
            <a:ext cx="213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Самара, 2016 год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668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Структура урока введения нового знания 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66800"/>
            <a:ext cx="8064896" cy="58849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Мотивирование к учебной деятельности</a:t>
            </a:r>
            <a:endParaRPr lang="ru-RU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(1-2 минуты)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обучающихся в деятельность на личностно-значимом уровне.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 Данный этап процесса обучения предполагает осознанное вхождение учащегося в пространство учебной деятельности на уроке. С этой целью на данном этапе организуется его мотивирование к учебной деятельности, а именно: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актуализируются требования к нему со стороны учебной деятельности (“надо”);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условия для возникновения внутренней потребности включения в учебную деятельность (“хочу”);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тематические рамки (“могу”).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  работы: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 начале урока высказывает добрые пожелания детям,  предлагает пожелать друг другу удачи (хлопки в ладони);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предлагает детям подумать, что пригодится для успешной работы, дети высказываются;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девиз, эпиграф («С малой удачи начинается большой успех» и др.)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500063"/>
            <a:ext cx="8676456" cy="5580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Актуализация и фиксирование индивидуального затруднения в пробном учебном действии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(4-5 минут)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обучающегося.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проблемной ситуации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постановки учебной проблемы: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побуждающий, подводящий  диалоги;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мотивирующий  приём  «яркое пятно» - сказки, легенды, фрагменты из художественной  литературы,  случаи из истории, науки, культуры, повседневной жизни, шутки и др.)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620688"/>
            <a:ext cx="8352928" cy="6357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Постановка учебной задачи 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(4-5 минут)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затруднения («Почему возникли затруднения?», «Чего мы ещё не знаем?»)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учитель организует выявление учащимися места и причины затруднения. Для этого учащиеся должны: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восстановить выполненные операции и зафиксировать (вербально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место - шаг, операцию, где возникло затруднение;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соотнести свои действия с используемым способом действий (алгоритмом, понятием и т.д.) и на этой основе выявить и зафиксировать во внешней речи причину затруднения - те конкретные знания, умения или способности, которых недостаточно для решения исходной задачи и задач такого класса или типа вообще.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764705"/>
            <a:ext cx="8424936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Открытие нового знания (построение  проекта выхода из затруднения)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(7-8 минут)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учащиеся в коммуникативной форме обдумывают проект будущих учебных действий: ставят цель (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является устранение возникшего затруднения), согласовывают тему урока, выбирают способ, строят план достижения цели и определяют средства - алгоритмы, модели и т.д. Этим процессом руководит учитель: на первых порах с помощью подводящего диалога, затем – побуждающего, а затем и с помощью исследовательских методов.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785813"/>
            <a:ext cx="7992888" cy="558006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Первичное закрепление </a:t>
            </a:r>
          </a:p>
          <a:p>
            <a:pPr marL="0" indent="0" algn="ctr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минут)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нового знания,  (запись в виде опорного сигнала)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 работа, работа в парах;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комментирование, обозначение знаковыми символами;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857250"/>
            <a:ext cx="7920880" cy="5222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VI. Самостоятельная работа с самопроверкой по образцу (эталону)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(4-5 минут)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должен для себя сделать вывод о том, что он уже имеет.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 выполняется небольшая по объёму самостоятельная работа (2-3 типовые задания).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Самоконтроль, самопроверка.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714375"/>
            <a:ext cx="7992888" cy="565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VII.   Включение нового знания в систему знаний и повторение  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(7-8 минут)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детям предлагаются задания, которые содержат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алгоритм, новое понятие.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предлагаются задания, в которых новое знание используется  вместе с изученными ранее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8064896" cy="58801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VIII. Рефлексия учебной деятельности на уроке (итог) -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(2-3 минуты)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обучающимися  своей учебной деятельности, самооценка результатов своей деятельности и всего класса.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задачу ставили на уроке?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решить поставленную задачу?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способом?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получили результаты?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сделать ещё?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применить новые знания?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уроке у вас хорошо получилось?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чем ещё надо поработать?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5" y="836712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62626"/>
                </a:solidFill>
                <a:latin typeface="Times New Roman" panose="02020603050405020304" pitchFamily="18" charset="0"/>
              </a:rPr>
              <a:t>Таким образом, в процессе обучения </a:t>
            </a:r>
            <a:r>
              <a:rPr lang="ru-RU" sz="2800" b="1" dirty="0" err="1">
                <a:solidFill>
                  <a:srgbClr val="262626"/>
                </a:solidFill>
                <a:latin typeface="Times New Roman" panose="02020603050405020304" pitchFamily="18" charset="0"/>
              </a:rPr>
              <a:t>деятельностный</a:t>
            </a:r>
            <a:r>
              <a:rPr lang="ru-RU" sz="2800" b="1" dirty="0">
                <a:solidFill>
                  <a:srgbClr val="262626"/>
                </a:solidFill>
                <a:latin typeface="Times New Roman" panose="02020603050405020304" pitchFamily="18" charset="0"/>
              </a:rPr>
              <a:t> подход</a:t>
            </a:r>
            <a:r>
              <a:rPr lang="ru-RU" sz="2800" dirty="0">
                <a:solidFill>
                  <a:srgbClr val="262626"/>
                </a:solidFill>
                <a:latin typeface="Times New Roman" panose="02020603050405020304" pitchFamily="18" charset="0"/>
              </a:rPr>
              <a:t> - это своего рода философия образования, методологический базис, на котором строятся различные системы развивающего обучения или образования со своими конкретными технологиями, приемами и теоретическими особенностями.</a:t>
            </a:r>
            <a:endParaRPr lang="ru-RU" sz="2800" dirty="0"/>
          </a:p>
        </p:txBody>
      </p:sp>
      <p:pic>
        <p:nvPicPr>
          <p:cNvPr id="3074" name="Picture 2" descr="http://www.izdat-nauka.ru/uploads/common_content_24_skachannie_fajli__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808" y="4077072"/>
            <a:ext cx="2922389" cy="21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72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475656" y="3789040"/>
            <a:ext cx="6215054" cy="1088003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«Великая цель образования-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знания, а действия!»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sz="27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Герберт Спенсер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institucional.us.es/darwin09/Herbert_Spenc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2005082" cy="18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428625"/>
            <a:ext cx="8136904" cy="6000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Я слышу – я забываю,   я вижу – я запоминаю, я делаю – я усваиваю”.</a:t>
            </a:r>
            <a:endParaRPr lang="ru-RU" sz="3600" dirty="0"/>
          </a:p>
          <a:p>
            <a:pPr marL="0" indent="0">
              <a:buNone/>
            </a:pPr>
            <a:r>
              <a:rPr lang="ru-RU" sz="3600" b="1" dirty="0" smtClean="0"/>
              <a:t>                           Китайская </a:t>
            </a:r>
            <a:r>
              <a:rPr lang="ru-RU" sz="3600" b="1" dirty="0"/>
              <a:t>мудрость.</a:t>
            </a:r>
            <a:endParaRPr lang="ru-RU" sz="3600" dirty="0"/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Инструментом  учителя</a:t>
            </a:r>
            <a:r>
              <a:rPr lang="en-US" sz="3600" b="1" dirty="0" smtClean="0"/>
              <a:t> </a:t>
            </a:r>
            <a:r>
              <a:rPr lang="ru-RU" sz="3600" b="1" dirty="0" smtClean="0"/>
              <a:t>может стать </a:t>
            </a:r>
            <a:r>
              <a:rPr lang="ru-RU" sz="3600" b="1" dirty="0" err="1" smtClean="0"/>
              <a:t>деятельностный</a:t>
            </a:r>
            <a:r>
              <a:rPr lang="ru-RU" sz="3600" b="1" dirty="0" smtClean="0"/>
              <a:t> метод обучения.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611560" y="548680"/>
            <a:ext cx="8064896" cy="452596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обучения, при котором ребенок не получает знания в готовом виде, а добывает их сам в процессе собственной учебной деятельности называется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501008"/>
            <a:ext cx="33614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47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9844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Что </a:t>
            </a:r>
            <a:r>
              <a:rPr lang="ru-RU" sz="2400" dirty="0">
                <a:solidFill>
                  <a:srgbClr val="262626"/>
                </a:solidFill>
                <a:latin typeface="Times New Roman" panose="02020603050405020304" pitchFamily="18" charset="0"/>
              </a:rPr>
              <a:t> же  представляет  собой  учение  как  </a:t>
            </a:r>
            <a:r>
              <a:rPr lang="ru-RU" sz="2400" b="1" dirty="0">
                <a:solidFill>
                  <a:srgbClr val="262626"/>
                </a:solidFill>
                <a:latin typeface="Times New Roman" panose="02020603050405020304" pitchFamily="18" charset="0"/>
              </a:rPr>
              <a:t>деятельность</a:t>
            </a:r>
            <a:r>
              <a:rPr lang="ru-RU" sz="2400" b="1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?</a:t>
            </a:r>
            <a:r>
              <a:rPr lang="ru-RU" sz="2400" b="1" u="sng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        Термин  </a:t>
            </a:r>
            <a:r>
              <a:rPr lang="ru-RU" sz="2400" b="1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«ДЕЯТЕЛЬНОСТЬ»</a:t>
            </a:r>
            <a:r>
              <a:rPr lang="ru-RU" sz="2400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  определяет  любую  </a:t>
            </a:r>
          </a:p>
          <a:p>
            <a:pPr algn="just"/>
            <a:r>
              <a:rPr lang="ru-RU" sz="2400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активность,  любую  работу  человека.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262626"/>
                </a:solidFill>
                <a:latin typeface="Times New Roman" panose="02020603050405020304" pitchFamily="18" charset="0"/>
              </a:rPr>
              <a:t>        </a:t>
            </a:r>
            <a:r>
              <a:rPr lang="ru-RU" sz="2400" b="1" dirty="0">
                <a:solidFill>
                  <a:srgbClr val="262626"/>
                </a:solidFill>
                <a:latin typeface="Times New Roman" panose="02020603050405020304" pitchFamily="18" charset="0"/>
              </a:rPr>
              <a:t>Осмысленная  и  целенаправленная  деятельность  школьников  по  овладению  знаниями  определяется  как  учебная  деятельность.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262626"/>
                </a:solidFill>
                <a:latin typeface="Times New Roman" panose="02020603050405020304" pitchFamily="18" charset="0"/>
              </a:rPr>
              <a:t>        Учебная  деятельность  не  дана  ребёнку  с  самого </a:t>
            </a:r>
            <a:endParaRPr lang="ru-RU" sz="2400" dirty="0" smtClean="0">
              <a:solidFill>
                <a:srgbClr val="262626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262626"/>
                </a:solidFill>
                <a:latin typeface="Times New Roman" panose="02020603050405020304" pitchFamily="18" charset="0"/>
              </a:rPr>
              <a:t> начала,  её  нужно  построить  и,  как  всякая </a:t>
            </a:r>
            <a:endParaRPr lang="ru-RU" sz="2400" dirty="0" smtClean="0">
              <a:solidFill>
                <a:srgbClr val="262626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262626"/>
                </a:solidFill>
                <a:latin typeface="Times New Roman" panose="02020603050405020304" pitchFamily="18" charset="0"/>
              </a:rPr>
              <a:t> деятельность,  учение  выполняется  на  основе  определённой  процедуры.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262626"/>
                </a:solidFill>
                <a:latin typeface="Times New Roman" panose="02020603050405020304" pitchFamily="18" charset="0"/>
              </a:rPr>
              <a:t>       </a:t>
            </a:r>
            <a:r>
              <a:rPr lang="ru-RU" sz="2400">
                <a:solidFill>
                  <a:srgbClr val="262626"/>
                </a:solidFill>
                <a:latin typeface="Times New Roman" panose="02020603050405020304" pitchFamily="18" charset="0"/>
              </a:rPr>
              <a:t> 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7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 означает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обучению предполагает: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наличие у детей познавательного мотива (желания узнать, открыть, научиться) и конкретной учебной цели (понимания того, что именно нужно выяснить, освоить); 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выполнение учениками определённых действий для приобретения недостающих знаний;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выявление и освоение учащимися способа действия, позволяющего осознанно применять приобретённые знания;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у школьников умения контролировать свои действия – как после их завершения, так и по ходу;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включение содержания обучения в контекст решения значимых жизненных задач.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62626"/>
                </a:solidFill>
                <a:latin typeface="Times New Roman" panose="02020603050405020304" pitchFamily="18" charset="0"/>
              </a:rPr>
              <a:t>Типология уроков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262626"/>
                </a:solidFill>
                <a:latin typeface="Times New Roman" panose="02020603050405020304" pitchFamily="18" charset="0"/>
              </a:rPr>
              <a:t>в дидактической системе </a:t>
            </a:r>
            <a:r>
              <a:rPr lang="ru-RU" sz="2400" b="1" dirty="0" err="1">
                <a:solidFill>
                  <a:srgbClr val="262626"/>
                </a:solidFill>
                <a:latin typeface="Times New Roman" panose="02020603050405020304" pitchFamily="18" charset="0"/>
              </a:rPr>
              <a:t>деятельностного</a:t>
            </a:r>
            <a:r>
              <a:rPr lang="ru-RU" sz="2400" b="1" dirty="0">
                <a:solidFill>
                  <a:srgbClr val="262626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метода</a:t>
            </a:r>
          </a:p>
          <a:p>
            <a:pPr algn="ctr"/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262626"/>
                </a:solidFill>
                <a:latin typeface="Times New Roman" panose="02020603050405020304" pitchFamily="18" charset="0"/>
              </a:rPr>
              <a:t>Уроки </a:t>
            </a:r>
            <a:r>
              <a:rPr lang="ru-RU" sz="2400" dirty="0" err="1">
                <a:solidFill>
                  <a:srgbClr val="262626"/>
                </a:solidFill>
                <a:latin typeface="Times New Roman" panose="02020603050405020304" pitchFamily="18" charset="0"/>
              </a:rPr>
              <a:t>деятельностной</a:t>
            </a:r>
            <a:r>
              <a:rPr lang="ru-RU" sz="2400" dirty="0">
                <a:solidFill>
                  <a:srgbClr val="262626"/>
                </a:solidFill>
                <a:latin typeface="Times New Roman" panose="02020603050405020304" pitchFamily="18" charset="0"/>
              </a:rPr>
              <a:t> направленности по целеполаганию можно распределить на четыре группы: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2626"/>
                </a:solidFill>
                <a:latin typeface="Times New Roman" panose="02020603050405020304" pitchFamily="18" charset="0"/>
              </a:rPr>
              <a:t>уроки «открытия» нового знания;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2626"/>
                </a:solidFill>
                <a:latin typeface="Times New Roman" panose="02020603050405020304" pitchFamily="18" charset="0"/>
              </a:rPr>
              <a:t>уроки рефлексии;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62626"/>
                </a:solidFill>
                <a:latin typeface="Times New Roman" panose="02020603050405020304" pitchFamily="18" charset="0"/>
              </a:rPr>
              <a:t>уроки общеметодологической направленности;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уроки развивающего контроля.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7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9844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62626"/>
                </a:solidFill>
                <a:latin typeface="Times New Roman" panose="02020603050405020304" pitchFamily="18" charset="0"/>
              </a:rPr>
              <a:t>1. Урок «открытия» нового знания.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i="1" dirty="0" err="1">
                <a:solidFill>
                  <a:srgbClr val="262626"/>
                </a:solidFill>
                <a:latin typeface="Times New Roman" panose="02020603050405020304" pitchFamily="18" charset="0"/>
              </a:rPr>
              <a:t>Деятельностная</a:t>
            </a:r>
            <a:r>
              <a:rPr lang="ru-RU" sz="2000" i="1" dirty="0">
                <a:solidFill>
                  <a:srgbClr val="262626"/>
                </a:solidFill>
                <a:latin typeface="Times New Roman" panose="02020603050405020304" pitchFamily="18" charset="0"/>
              </a:rPr>
              <a:t> цель:</a:t>
            </a: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</a:rPr>
              <a:t> формирование способности учащихся к новому способу действия.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i="1" dirty="0">
                <a:solidFill>
                  <a:srgbClr val="262626"/>
                </a:solidFill>
                <a:latin typeface="Times New Roman" panose="02020603050405020304" pitchFamily="18" charset="0"/>
              </a:rPr>
              <a:t>Образовательная цель:</a:t>
            </a: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</a:rPr>
              <a:t> расширение понятийной базы за счет включения в нее новых элементов.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ru-RU" sz="2000" b="1" dirty="0" smtClean="0">
              <a:solidFill>
                <a:srgbClr val="262626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262626"/>
                </a:solidFill>
                <a:latin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rgbClr val="262626"/>
                </a:solidFill>
                <a:latin typeface="Times New Roman" panose="02020603050405020304" pitchFamily="18" charset="0"/>
              </a:rPr>
              <a:t>. Урок рефлексии.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i="1" dirty="0" err="1">
                <a:solidFill>
                  <a:srgbClr val="262626"/>
                </a:solidFill>
                <a:latin typeface="Times New Roman" panose="02020603050405020304" pitchFamily="18" charset="0"/>
              </a:rPr>
              <a:t>Деятельностная</a:t>
            </a:r>
            <a:r>
              <a:rPr lang="ru-RU" sz="2000" i="1" dirty="0">
                <a:solidFill>
                  <a:srgbClr val="262626"/>
                </a:solidFill>
                <a:latin typeface="Times New Roman" panose="02020603050405020304" pitchFamily="18" charset="0"/>
              </a:rPr>
              <a:t> цель:</a:t>
            </a: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</a:rPr>
              <a:t> формирование у учащихся способностей к рефлексии коррекционно-контрольного типа и реализации коррекционной нормы (фиксирование собственных затруднений в деятельности, выявление их причин, построение и реализация проекта выхода из затруднения и т.д.).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i="1" dirty="0">
                <a:solidFill>
                  <a:srgbClr val="262626"/>
                </a:solidFill>
                <a:latin typeface="Times New Roman" panose="02020603050405020304" pitchFamily="18" charset="0"/>
              </a:rPr>
              <a:t>Образовательная цель:</a:t>
            </a: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</a:rPr>
              <a:t> коррекция и тренинг изученных понятий, алгоритмов и т.д.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3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28343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262626"/>
                </a:solidFill>
                <a:latin typeface="Times New Roman" panose="02020603050405020304" pitchFamily="18" charset="0"/>
              </a:rPr>
              <a:t>3. Урок общеметодологической направленности.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i="1" dirty="0" err="1">
                <a:solidFill>
                  <a:srgbClr val="262626"/>
                </a:solidFill>
                <a:latin typeface="Times New Roman" panose="02020603050405020304" pitchFamily="18" charset="0"/>
              </a:rPr>
              <a:t>Деятельностная</a:t>
            </a:r>
            <a:r>
              <a:rPr lang="ru-RU" sz="2000" i="1" dirty="0">
                <a:solidFill>
                  <a:srgbClr val="262626"/>
                </a:solidFill>
                <a:latin typeface="Times New Roman" panose="02020603050405020304" pitchFamily="18" charset="0"/>
              </a:rPr>
              <a:t> цель:</a:t>
            </a: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</a:rPr>
              <a:t> формирование способности учащихся к новому способу действия, связанному с построением структуры изученных понятий и алгоритмов.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i="1" dirty="0">
                <a:solidFill>
                  <a:srgbClr val="262626"/>
                </a:solidFill>
                <a:latin typeface="Times New Roman" panose="02020603050405020304" pitchFamily="18" charset="0"/>
              </a:rPr>
              <a:t>Образовательная цель:</a:t>
            </a: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</a:rPr>
              <a:t> выявление теоретических основ построения содержательно-методических линий.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rgbClr val="262626"/>
                </a:solidFill>
                <a:latin typeface="Times New Roman" panose="02020603050405020304" pitchFamily="18" charset="0"/>
              </a:rPr>
              <a:t>4. Урок развивающего контроля.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i="1" dirty="0" err="1">
                <a:solidFill>
                  <a:srgbClr val="262626"/>
                </a:solidFill>
                <a:latin typeface="Times New Roman" panose="02020603050405020304" pitchFamily="18" charset="0"/>
              </a:rPr>
              <a:t>Деятельностная</a:t>
            </a:r>
            <a:r>
              <a:rPr lang="ru-RU" sz="2000" i="1" dirty="0">
                <a:solidFill>
                  <a:srgbClr val="262626"/>
                </a:solidFill>
                <a:latin typeface="Times New Roman" panose="02020603050405020304" pitchFamily="18" charset="0"/>
              </a:rPr>
              <a:t> цель:</a:t>
            </a: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</a:rPr>
              <a:t> формирование способности учащихся к осуществлению контрольной функции.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i="1" dirty="0">
                <a:solidFill>
                  <a:srgbClr val="262626"/>
                </a:solidFill>
                <a:latin typeface="Times New Roman" panose="02020603050405020304" pitchFamily="18" charset="0"/>
              </a:rPr>
              <a:t>Образовательная цель:</a:t>
            </a:r>
            <a:r>
              <a:rPr lang="ru-RU" sz="2000" dirty="0">
                <a:solidFill>
                  <a:srgbClr val="262626"/>
                </a:solidFill>
                <a:latin typeface="Times New Roman" panose="02020603050405020304" pitchFamily="18" charset="0"/>
              </a:rPr>
              <a:t> контроль и самоконтроль изученных понятий и алгоритмов.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9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</TotalTime>
  <Words>356</Words>
  <Application>Microsoft Office PowerPoint</Application>
  <PresentationFormat>Экран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Технология деятельностного метода обучения</vt:lpstr>
      <vt:lpstr>«Великая цель образования- это не знания, а действия!»                                                                            Герберт Спенсер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Структура урока введения нового знания  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Школа</cp:lastModifiedBy>
  <cp:revision>16</cp:revision>
  <dcterms:created xsi:type="dcterms:W3CDTF">2012-03-15T18:56:24Z</dcterms:created>
  <dcterms:modified xsi:type="dcterms:W3CDTF">2017-02-25T06:13:38Z</dcterms:modified>
</cp:coreProperties>
</file>